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Montserrat Light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Source Sans Pr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SourceSansPr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SourceSansPr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Light-bold.fntdata"/><Relationship Id="rId50" Type="http://schemas.openxmlformats.org/officeDocument/2006/relationships/font" Target="fonts/MontserratLight-regular.fntdata"/><Relationship Id="rId53" Type="http://schemas.openxmlformats.org/officeDocument/2006/relationships/font" Target="fonts/MontserratLight-boldItalic.fntdata"/><Relationship Id="rId52" Type="http://schemas.openxmlformats.org/officeDocument/2006/relationships/font" Target="fonts/MontserratLight-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59" Type="http://schemas.openxmlformats.org/officeDocument/2006/relationships/font" Target="fonts/SourceSansPro-bold.fntdata"/><Relationship Id="rId14" Type="http://schemas.openxmlformats.org/officeDocument/2006/relationships/slide" Target="slides/slide10.xml"/><Relationship Id="rId58" Type="http://schemas.openxmlformats.org/officeDocument/2006/relationships/font" Target="fonts/SourceSansPr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8B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debugging is important as an independent programmer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Booleans: we use notation == and !=, and &gt; &lt; just like in regular math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point out that it starts at 0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loc, iloc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loc, iloc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loc, iloc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loc, iloc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loc, iloc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loc, iloc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loc, iloc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loc, iloc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point out: can assign variables to anything!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saw different types in the previous slide, which types were those?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andas.pydata.org/pandas-docs/stable/" TargetMode="External"/><Relationship Id="rId4" Type="http://schemas.openxmlformats.org/officeDocument/2006/relationships/hyperlink" Target="https://www.datacamp.com/" TargetMode="External"/><Relationship Id="rId5" Type="http://schemas.openxmlformats.org/officeDocument/2006/relationships/hyperlink" Target="https://www.youtube.com/user/thenewboston/videos" TargetMode="External"/><Relationship Id="rId6" Type="http://schemas.openxmlformats.org/officeDocument/2006/relationships/hyperlink" Target="https://chrisalbon.com/" TargetMode="External"/><Relationship Id="rId7" Type="http://schemas.openxmlformats.org/officeDocument/2006/relationships/hyperlink" Target="http://data8.org/sp18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naconda.com/download/#macos" TargetMode="External"/><Relationship Id="rId4" Type="http://schemas.openxmlformats.org/officeDocument/2006/relationships/hyperlink" Target="https://medium.com/@GalarnykMichael/install-python-on-windows-anaconda-c63c7c3d144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5121477" y="1668549"/>
            <a:ext cx="34200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for </a:t>
            </a:r>
            <a:endParaRPr b="1" sz="3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Science</a:t>
            </a:r>
            <a:endParaRPr b="1" sz="3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April 17, 2018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https://bit.ly/2ESypJB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511884" cy="45118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4772125" y="1738450"/>
            <a:ext cx="95400" cy="1644900"/>
          </a:xfrm>
          <a:prstGeom prst="rect">
            <a:avLst/>
          </a:prstGeom>
          <a:solidFill>
            <a:srgbClr val="3A3838"/>
          </a:solidFill>
          <a:ln cap="flat" cmpd="sng" w="9525">
            <a:solidFill>
              <a:srgbClr val="3A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Operations in Python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87525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only work on objects of the same TYPE.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5 + 5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5 + ‘5’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“Store” + “Name”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200" y="1658375"/>
            <a:ext cx="3188225" cy="15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Operations in Python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200" y="1658375"/>
            <a:ext cx="3188225" cy="15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1" type="body"/>
          </p:nvPr>
        </p:nvSpPr>
        <p:spPr>
          <a:xfrm>
            <a:off x="387525" y="1246825"/>
            <a:ext cx="7359300" cy="3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can only add objects of the same TYPE.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5 + 5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10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5 + ‘5’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8B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TypeError</a:t>
            </a:r>
            <a:r>
              <a:rPr b="1" lang="en-US" sz="1300">
                <a:solidFill>
                  <a:schemeClr val="accent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 unsupported operand type(s) for +: 'int' and 'str'</a:t>
            </a:r>
            <a:endParaRPr b="1" sz="1300">
              <a:solidFill>
                <a:schemeClr val="accent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python &gt;&gt; “Store” + “Name”</a:t>
            </a:r>
            <a:endParaRPr>
              <a:solidFill>
                <a:srgbClr val="66666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“StoreName”</a:t>
            </a:r>
            <a:endParaRPr b="1">
              <a:solidFill>
                <a:srgbClr val="66666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accent2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Booleans (T/F)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5 == 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5 == 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10 != 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(10+8) &gt; 20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Booleans (T/F)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num_students = 20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num_teachers = 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num_students &lt; num_teachers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Booleans (T/F)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num_students = 20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num_teachers = 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num_students &lt; num_teachers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938950"/>
            <a:ext cx="85206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6000">
                <a:solidFill>
                  <a:srgbClr val="3ECC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endParaRPr b="1" sz="6000">
              <a:solidFill>
                <a:srgbClr val="3ECC8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Lists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8752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Why? Storing similar information in one place.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Data found in CSV’s and tables are stored as lists.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Examples: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student_ages = [20, 21, 24, 19]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fruits_sold = [‘pear’, ‘apple’, ‘mango’, ‘kiwi’]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Indexing (Lists)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8752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Accessing data in lists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student_ages = [20, 21, 24, 19]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student_ages[0]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20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student_ages[2]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Indexing (Lists)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8752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Accessing data in lists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student_ages = [20, 21, 24, 19]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student_ages[0:3]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[20, 21, 24]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- exclusive (not including index 3)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student_ages[4]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endParaRPr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Aggregating (Lists)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8752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student_ages = [20, 21, 24, 19]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sum(student_ages)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84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len(student_ages)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4867213" y="3511450"/>
            <a:ext cx="25863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Jun Seo Park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Light"/>
                <a:ea typeface="Montserrat Light"/>
                <a:cs typeface="Montserrat Light"/>
                <a:sym typeface="Montserrat Light"/>
              </a:rPr>
              <a:t>Junior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Light"/>
                <a:ea typeface="Montserrat Light"/>
                <a:cs typeface="Montserrat Light"/>
                <a:sym typeface="Montserrat Light"/>
              </a:rPr>
              <a:t>Statistics + Data Science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1690388" y="3511450"/>
            <a:ext cx="25863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Heather Chen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Light"/>
                <a:ea typeface="Montserrat Light"/>
                <a:cs typeface="Montserrat Light"/>
                <a:sym typeface="Montserrat Light"/>
              </a:rPr>
              <a:t>Senior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Light"/>
                <a:ea typeface="Montserrat Light"/>
                <a:cs typeface="Montserrat Light"/>
                <a:sym typeface="Montserrat Light"/>
              </a:rPr>
              <a:t>Applied Math + City Planning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Instructors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4113" l="16995" r="17002" t="0"/>
          <a:stretch/>
        </p:blipFill>
        <p:spPr>
          <a:xfrm>
            <a:off x="1711850" y="744825"/>
            <a:ext cx="2543400" cy="258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KW0N6465-3.jpg" id="66" name="Shape 66"/>
          <p:cNvPicPr preferRelativeResize="0"/>
          <p:nvPr/>
        </p:nvPicPr>
        <p:blipFill rotWithShape="1">
          <a:blip r:embed="rId4">
            <a:alphaModFix/>
          </a:blip>
          <a:srcRect b="28103" l="0" r="0" t="3417"/>
          <a:stretch/>
        </p:blipFill>
        <p:spPr>
          <a:xfrm>
            <a:off x="4901275" y="744824"/>
            <a:ext cx="2518200" cy="258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6569075" y="107450"/>
            <a:ext cx="245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https://bit.ly/2ESypJB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Aggregating (Lists)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8752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student_ages = [20, 21, 24, 19]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Calculating the mean: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sum(student_ages)/len(student_ages)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tedious - instead, use </a:t>
            </a:r>
            <a:r>
              <a:rPr b="1" lang="en-US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library</a:t>
            </a:r>
            <a:r>
              <a:rPr lang="en-US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called </a:t>
            </a:r>
            <a:r>
              <a:rPr b="1" lang="en-US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numpy</a:t>
            </a:r>
            <a:r>
              <a:rPr lang="en-US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import numpy as np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np.mean(student_ages)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21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For Loops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8752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ages_of_cats = [2, 4, 6, 1, 3, 5]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500">
                <a:latin typeface="Courier New"/>
                <a:ea typeface="Courier New"/>
                <a:cs typeface="Courier New"/>
                <a:sym typeface="Courier New"/>
              </a:rPr>
              <a:t>python &gt;&gt; for </a:t>
            </a: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-US" sz="2500">
                <a:latin typeface="Courier New"/>
                <a:ea typeface="Courier New"/>
                <a:cs typeface="Courier New"/>
                <a:sym typeface="Courier New"/>
              </a:rPr>
              <a:t> in </a:t>
            </a:r>
            <a:r>
              <a:rPr b="1" lang="en-US" sz="2500">
                <a:latin typeface="Courier New"/>
                <a:ea typeface="Courier New"/>
                <a:cs typeface="Courier New"/>
                <a:sym typeface="Courier New"/>
              </a:rPr>
              <a:t>ages_of_cats</a:t>
            </a:r>
            <a:r>
              <a:rPr lang="en-US" sz="25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500">
                <a:latin typeface="Courier New"/>
                <a:ea typeface="Courier New"/>
                <a:cs typeface="Courier New"/>
                <a:sym typeface="Courier New"/>
              </a:rPr>
              <a:t>				print(age+1)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For Loops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Shape 2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87525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challenge:</a:t>
            </a:r>
            <a:endParaRPr b="1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ages_of_cats = [2, 4, 6, 1, 3, 5]</a:t>
            </a:r>
            <a:endParaRPr b="1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for i in np.arange(len(ages_of_cats)):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		ages_of_cats[i] = ages_of_cats[i] + 1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np.arange(len(ages_of_cats)) = [0,1,2,3,4,5]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python &gt;&gt; ages_of_cats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[3, 5, 7, 2, 4, 6]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938950"/>
            <a:ext cx="85206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6000">
                <a:solidFill>
                  <a:srgbClr val="3ECC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endParaRPr b="1" sz="6000">
              <a:solidFill>
                <a:srgbClr val="3ECC8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938950"/>
            <a:ext cx="85206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60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Q+A</a:t>
            </a:r>
            <a:endParaRPr b="1" sz="6000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Pandas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152475"/>
            <a:ext cx="823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Pandas is a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library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, just like numpy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Use pandas for accessing, manipulating, creating, and analyzing tables of data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750" y="1933550"/>
            <a:ext cx="4731499" cy="29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Pandas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DataFrame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(table)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9958"/>
          <a:stretch/>
        </p:blipFill>
        <p:spPr>
          <a:xfrm>
            <a:off x="152400" y="1759899"/>
            <a:ext cx="8839201" cy="29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11700" y="1207300"/>
            <a:ext cx="72792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calls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 is the name of our dataframe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Pandas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Series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(column)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037" y="1525690"/>
            <a:ext cx="2114725" cy="31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750" y="1554425"/>
            <a:ext cx="3027225" cy="31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311700" y="1744000"/>
            <a:ext cx="37758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Access using this format: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ataframename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[col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umn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name]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&gt;&gt; calls[‘OFFENSE’]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 calls[‘Block_Location’]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4237875" y="1219425"/>
            <a:ext cx="45951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&gt;&gt;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calls[[‘CASENO’, ‘OFFENSE’]]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Accessing data: Using Double Brackets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412800" y="1219425"/>
            <a:ext cx="30999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&gt;&gt; calls[[‘OFFENSE’]]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587" y="1754712"/>
            <a:ext cx="2431675" cy="31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 b="0" l="0" r="0" t="9575"/>
          <a:stretch/>
        </p:blipFill>
        <p:spPr>
          <a:xfrm>
            <a:off x="1098400" y="1928988"/>
            <a:ext cx="1728700" cy="27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Accessing data: df.loc[ ] and df.iloc[ ]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412800" y="1074200"/>
            <a:ext cx="8244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-  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df.loc[ ] is used with column 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names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Example: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  &gt;&gt; calls.loc[:, [‘OFFENSE’]] 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will give you all rows of the column ‘OFFENSE’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-  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df.iloc[ ] is used with column 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indices</a:t>
            </a: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Example: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  &gt;&gt; calls.iloc[:, [0, 1, 2]]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Helvetica Neue"/>
                <a:ea typeface="Helvetica Neue"/>
                <a:cs typeface="Helvetica Neue"/>
                <a:sym typeface="Helvetica Neue"/>
              </a:rPr>
              <a:t>will give you all rows of the 0th, 1st, and 2nd columns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Teaching Assistants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4752913" y="3553975"/>
            <a:ext cx="25863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Kat Chua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Sophomore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Political Economy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1804688" y="3553975"/>
            <a:ext cx="25863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Alex Nakagawa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Light"/>
                <a:ea typeface="Montserrat Light"/>
                <a:cs typeface="Montserrat Light"/>
                <a:sym typeface="Montserrat Light"/>
              </a:rPr>
              <a:t>Sophomore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Light"/>
                <a:ea typeface="Montserrat Light"/>
                <a:cs typeface="Montserrat Light"/>
                <a:sym typeface="Montserrat Light"/>
              </a:rPr>
              <a:t>Cognitive Science</a:t>
            </a:r>
            <a:endParaRPr sz="1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20111" l="0" r="0" t="20403"/>
          <a:stretch/>
        </p:blipFill>
        <p:spPr>
          <a:xfrm>
            <a:off x="4849525" y="967800"/>
            <a:ext cx="2489700" cy="245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G_0401.JPG" id="77" name="Shape 77"/>
          <p:cNvPicPr preferRelativeResize="0"/>
          <p:nvPr/>
        </p:nvPicPr>
        <p:blipFill rotWithShape="1">
          <a:blip r:embed="rId4">
            <a:alphaModFix/>
          </a:blip>
          <a:srcRect b="8343" l="3355" r="18243" t="31632"/>
          <a:stretch/>
        </p:blipFill>
        <p:spPr>
          <a:xfrm>
            <a:off x="1986350" y="1062550"/>
            <a:ext cx="2313300" cy="236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6569075" y="107450"/>
            <a:ext cx="245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https://bit.ly/2ESypJB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Filtering our data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412800" y="1074200"/>
            <a:ext cx="8244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I want only police calls where ‘OFFENSE’ is ‘BURGLARY AUTO’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Using brackets: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&gt;&gt; calls[calls['OFFENSE'] == 'BURGLARY AUTO']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Using .loc: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&gt;&gt; calls.loc[calls['OFFENSE']=='BURGLARY AUTO']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938950"/>
            <a:ext cx="85206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6000">
                <a:solidFill>
                  <a:srgbClr val="3ECC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endParaRPr b="1" sz="6000">
              <a:solidFill>
                <a:srgbClr val="3ECC8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Grouping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412800" y="1074200"/>
            <a:ext cx="8244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-"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ataframe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.groupby(columnname).aggregatefunction()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Want to find number of police calls for each type of offense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&gt;&gt; calls.groupby(‘OFFENSE’).count()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Other types of aggregation: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-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mean, standard deviation, sum, and more!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Grouping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412800" y="1074200"/>
            <a:ext cx="8244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-"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dataframe.groupby(columnname).aggregatefunction()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Helvetica Neue"/>
                <a:ea typeface="Helvetica Neue"/>
                <a:cs typeface="Helvetica Neue"/>
                <a:sym typeface="Helvetica Neue"/>
              </a:rPr>
              <a:t>What are some questions we can answer 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i="1" lang="en-US" sz="1800">
                <a:latin typeface="Helvetica Neue"/>
                <a:ea typeface="Helvetica Neue"/>
                <a:cs typeface="Helvetica Neue"/>
                <a:sym typeface="Helvetica Neue"/>
              </a:rPr>
              <a:t>groupby</a:t>
            </a:r>
            <a:r>
              <a:rPr i="1" lang="en-US" sz="180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00" y="2569150"/>
            <a:ext cx="4599975" cy="22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125" y="1567050"/>
            <a:ext cx="3271333" cy="332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" type="body"/>
          </p:nvPr>
        </p:nvSpPr>
        <p:spPr>
          <a:xfrm>
            <a:off x="311700" y="1938950"/>
            <a:ext cx="85206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6000">
                <a:solidFill>
                  <a:srgbClr val="3ECC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endParaRPr b="1" sz="6000">
              <a:solidFill>
                <a:srgbClr val="3ECC8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Graphing!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412800" y="1074200"/>
            <a:ext cx="8244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-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Use a library called </a:t>
            </a:r>
            <a:r>
              <a:rPr b="1" lang="en-US" sz="1800">
                <a:latin typeface="Helvetica Neue"/>
                <a:ea typeface="Helvetica Neue"/>
                <a:cs typeface="Helvetica Neue"/>
                <a:sym typeface="Helvetica Neue"/>
              </a:rPr>
              <a:t>matplotlib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&gt;&gt; import matplotlib.pyplot as plt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50" y="2154129"/>
            <a:ext cx="2845796" cy="213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303" y="2148875"/>
            <a:ext cx="2845796" cy="21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100" y="2184963"/>
            <a:ext cx="2533275" cy="20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Graphing!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Shape 3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412800" y="1074200"/>
            <a:ext cx="8244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How to create graphs using code: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&gt;&gt; import matplotlib.pyplot as plt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plt.scatter(x_values_as_an_array, y_values_as_an_array)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Example: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&gt;&gt; plt.scatter(tips[‘total_bill’], tips[‘tip’])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Other types of plots: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plt.bar( ), plt.hist( 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311700" y="1938950"/>
            <a:ext cx="85206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6000">
                <a:solidFill>
                  <a:srgbClr val="3ECC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EXERCISE</a:t>
            </a:r>
            <a:endParaRPr b="1" sz="6000">
              <a:solidFill>
                <a:srgbClr val="3ECC8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445025"/>
            <a:ext cx="81609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Joins: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putting multiple tables together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450" y="1499325"/>
            <a:ext cx="7031099" cy="295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375" y="446200"/>
            <a:ext cx="5845250" cy="42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/>
        </p:nvSpPr>
        <p:spPr>
          <a:xfrm>
            <a:off x="246562" y="420078"/>
            <a:ext cx="32148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818925" y="927725"/>
            <a:ext cx="8009700" cy="3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6:10pm: Introductions / Setup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6:20pm: Defining variables, variable types, operations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6:40pm: Lists and loops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6:55pm: Open Q+A on everything covered so far!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7:00pm: Begin data science! Loading data, EDA, and aggregates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7:30pm: Graphing with Matplotlib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7:50pm: Joins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7:55pm: Q+A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5175" y="1121928"/>
            <a:ext cx="9300" cy="34350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/>
          <p:nvPr/>
        </p:nvSpPr>
        <p:spPr>
          <a:xfrm>
            <a:off x="431825" y="1039253"/>
            <a:ext cx="146700" cy="147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436475" y="1463020"/>
            <a:ext cx="146700" cy="147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1825" y="2349007"/>
            <a:ext cx="146700" cy="147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436475" y="3148360"/>
            <a:ext cx="146700" cy="147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431816" y="1886773"/>
            <a:ext cx="146700" cy="147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436475" y="2734297"/>
            <a:ext cx="146700" cy="147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36475" y="3581835"/>
            <a:ext cx="146700" cy="147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436475" y="4015310"/>
            <a:ext cx="146700" cy="147000"/>
          </a:xfrm>
          <a:prstGeom prst="ellipse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6569075" y="107450"/>
            <a:ext cx="245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https://bit.ly/2ESypJB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Additional Resources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Pandas documentation: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https://pandas.pydata.org/pandas-docs/stable/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https://www.datacamp.com/</a:t>
            </a:r>
            <a:r>
              <a:rPr lang="en-US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https://www.youtube.com/user/thenewboston/videos</a:t>
            </a:r>
            <a:r>
              <a:rPr lang="en-US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https://chrisalbon.com/</a:t>
            </a:r>
            <a:r>
              <a:rPr lang="en-US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http://data8.org/sp18/</a:t>
            </a:r>
            <a:r>
              <a:rPr lang="en-US"/>
              <a:t> (Berkeley intro data science course)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Google!</a:t>
            </a:r>
            <a:endParaRPr/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2636250" y="2080050"/>
            <a:ext cx="3871500" cy="9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Setting up Anaconda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Mac: Python 3.6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https://www.anaconda.com/download/#macos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Windows: </a:t>
            </a:r>
            <a:r>
              <a:rPr lang="en-US" sz="3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https://medium.com/@GalarnykMichael/install- python-on-windows-anaconda-c63c7c3d1444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6569075" y="107450"/>
            <a:ext cx="245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https://bit.ly/2ESypJB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 is Python?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Easy to use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Many libraries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Easy to read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Popular for data science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463" y="2635288"/>
            <a:ext cx="57245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Defining Variables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xamples: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num_oranges = 10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num_apples = 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my_name = “Heather”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student = </a:t>
            </a:r>
            <a:r>
              <a:rPr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student_ages = [20, 21, 24, 19]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025" y="3415225"/>
            <a:ext cx="2763525" cy="9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Types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Numbers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1, 9, 5, etc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Booleans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True, False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“name”, “apple”, “67”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and many more!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Operations in Python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075" y="3106175"/>
            <a:ext cx="3188225" cy="15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idx="1" type="body"/>
          </p:nvPr>
        </p:nvSpPr>
        <p:spPr>
          <a:xfrm>
            <a:off x="387525" y="1246825"/>
            <a:ext cx="6436800" cy="24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totalFruit = 10+5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salesPerMonth = 4000/12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allfruit = num_oranges + num_apples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